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9" r:id="rId4"/>
    <p:sldId id="280" r:id="rId5"/>
    <p:sldId id="259" r:id="rId6"/>
    <p:sldId id="282" r:id="rId7"/>
    <p:sldId id="283" r:id="rId8"/>
    <p:sldId id="261" r:id="rId9"/>
    <p:sldId id="281" r:id="rId10"/>
    <p:sldId id="263" r:id="rId11"/>
    <p:sldId id="264" r:id="rId12"/>
    <p:sldId id="265" r:id="rId13"/>
    <p:sldId id="27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gdJ7GPG39+sIuBD6XtJfm5jjWp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548435"/>
    <a:srgbClr val="4472C4"/>
    <a:srgbClr val="80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B9BF3-0376-471F-BE78-1820E54EDFB7}">
  <a:tblStyle styleId="{08EB9BF3-0376-471F-BE78-1820E54EDFB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36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D9D-4AED-A799-BE1654525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D9D-4AED-A799-BE1654525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D9D-4AED-A799-BE1654525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D9D-4AED-A799-BE1654525756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C1D-423C-A917-798184983E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C1D-423C-A917-798184983E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C1D-423C-A917-798184983E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C1D-423C-A917-798184983ED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249-4DA6-B2DB-E8DC8BDA6D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249-4DA6-B2DB-E8DC8BDA6D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249-4DA6-B2DB-E8DC8BDA6D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249-4DA6-B2DB-E8DC8BDA6D6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0F8-4D97-972A-3E16CAABB3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0F8-4D97-972A-3E16CAABB3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0F8-4D97-972A-3E16CAABB3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0F8-4D97-972A-3E16CAABB3FA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55216"/>
        <c:axId val="12155760"/>
      </c:barChart>
      <c:catAx>
        <c:axId val="12155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155760"/>
        <c:crosses val="autoZero"/>
        <c:auto val="1"/>
        <c:lblAlgn val="ctr"/>
        <c:lblOffset val="100"/>
        <c:noMultiLvlLbl val="0"/>
      </c:catAx>
      <c:valAx>
        <c:axId val="1215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15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80BC00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997104"/>
        <c:axId val="148988944"/>
      </c:barChart>
      <c:catAx>
        <c:axId val="1489971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8988944"/>
        <c:crosses val="autoZero"/>
        <c:auto val="1"/>
        <c:lblAlgn val="ctr"/>
        <c:lblOffset val="100"/>
        <c:noMultiLvlLbl val="0"/>
      </c:catAx>
      <c:valAx>
        <c:axId val="14898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899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990032"/>
        <c:axId val="148997648"/>
      </c:barChart>
      <c:catAx>
        <c:axId val="148990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8997648"/>
        <c:crosses val="autoZero"/>
        <c:auto val="1"/>
        <c:lblAlgn val="ctr"/>
        <c:lblOffset val="100"/>
        <c:noMultiLvlLbl val="0"/>
      </c:catAx>
      <c:valAx>
        <c:axId val="148997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8990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E9A-4C9E-B5E5-536D6313177E}"/>
              </c:ext>
            </c:extLst>
          </c:dPt>
          <c:dPt>
            <c:idx val="1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E9A-4C9E-B5E5-536D6313177E}"/>
              </c:ext>
            </c:extLst>
          </c:dPt>
          <c:dPt>
            <c:idx val="2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E9A-4C9E-B5E5-536D6313177E}"/>
              </c:ext>
            </c:extLst>
          </c:dPt>
          <c:dPt>
            <c:idx val="3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E9A-4C9E-B5E5-536D6313177E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987312"/>
        <c:axId val="148991664"/>
      </c:barChart>
      <c:catAx>
        <c:axId val="148987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8991664"/>
        <c:crosses val="autoZero"/>
        <c:auto val="1"/>
        <c:lblAlgn val="ctr"/>
        <c:lblOffset val="100"/>
        <c:noMultiLvlLbl val="0"/>
      </c:catAx>
      <c:valAx>
        <c:axId val="148991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898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2771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31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906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32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56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64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23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957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89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">
  <p:cSld name="Титул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8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1999" cy="4199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2"/>
          <p:cNvSpPr txBox="1">
            <a:spLocks noGrp="1"/>
          </p:cNvSpPr>
          <p:nvPr>
            <p:ph type="body" idx="2"/>
          </p:nvPr>
        </p:nvSpPr>
        <p:spPr>
          <a:xfrm>
            <a:off x="620489" y="6088616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зеленый)">
  <p:cSld name="Заголовок раздела (зеленый)">
    <p:bg>
      <p:bgPr>
        <a:solidFill>
          <a:srgbClr val="80BC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зеленый)">
  <p:cSld name="Иконки (зеленый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ctrTitle"/>
          </p:nvPr>
        </p:nvSpPr>
        <p:spPr>
          <a:xfrm>
            <a:off x="83819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синий)">
  <p:cSld name="Иконки (синий)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ctrTitle"/>
          </p:nvPr>
        </p:nvSpPr>
        <p:spPr>
          <a:xfrm>
            <a:off x="635003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зеленый)">
  <p:cSld name="Круговая диаграмма (зеленый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2" name="Google Shape;162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" name="Google Shape;163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синий)">
  <p:cSld name="Круговая диаграмма (синий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8" name="Google Shape;168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9" name="Google Shape;169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зеленый)">
  <p:cSld name="Гистограмма (зеленый)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74" name="Google Shape;174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5" name="Google Shape;175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6" name="Google Shape;176;p3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синий)">
  <p:cSld name="Гистограмма (синий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80" name="Google Shape;180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1" name="Google Shape;181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2" name="Google Shape;182;p3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зеленый)">
  <p:cSld name="Таблица (зеленый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/>
                <a:gridCol w="2190200"/>
                <a:gridCol w="2190200"/>
                <a:gridCol w="2190200"/>
                <a:gridCol w="2190200"/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6" name="Google Shape;186;p4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синий)">
  <p:cSld name="Таблица (синий)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9" name="Google Shape;189;p41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/>
                <a:gridCol w="2190200"/>
                <a:gridCol w="2190200"/>
                <a:gridCol w="2190200"/>
                <a:gridCol w="2190200"/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0" name="Google Shape;190;p41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зеленый)">
  <p:cSld name="Схема (зеленый)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синий)">
  <p:cSld name="Заголовок раздела (синий)">
    <p:bg>
      <p:bgPr>
        <a:solidFill>
          <a:srgbClr val="0071CE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синий)">
  <p:cSld name="Схема (синий)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>
  <p:cSld name="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3"/>
          </p:nvPr>
        </p:nvSpPr>
        <p:spPr>
          <a:xfrm>
            <a:off x="620490" y="2602640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36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+картинка (синий)">
  <p:cSld name="текст+картинка (синий)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ubTitle" idx="1"/>
          </p:nvPr>
        </p:nvSpPr>
        <p:spPr>
          <a:xfrm>
            <a:off x="620489" y="1948079"/>
            <a:ext cx="5703917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4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body" idx="3"/>
          </p:nvPr>
        </p:nvSpPr>
        <p:spPr>
          <a:xfrm>
            <a:off x="620488" y="3308782"/>
            <a:ext cx="5703917" cy="262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+картинка (зеленый) 2">
  <p:cSld name="Текст+картинка (зеленый)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>
            <a:spLocks noGrp="1"/>
          </p:cNvSpPr>
          <p:nvPr>
            <p:ph type="pic" idx="2"/>
          </p:nvPr>
        </p:nvSpPr>
        <p:spPr>
          <a:xfrm>
            <a:off x="6734630" y="0"/>
            <a:ext cx="545737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/>
          <p:nvPr/>
        </p:nvSpPr>
        <p:spPr>
          <a:xfrm>
            <a:off x="-1" y="1719131"/>
            <a:ext cx="7743825" cy="1262193"/>
          </a:xfrm>
          <a:custGeom>
            <a:avLst/>
            <a:gdLst/>
            <a:ahLst/>
            <a:cxnLst/>
            <a:rect l="l" t="t" r="r" b="b"/>
            <a:pathLst>
              <a:path w="13111480" h="2016125" extrusionOk="0">
                <a:moveTo>
                  <a:pt x="0" y="2015697"/>
                </a:moveTo>
                <a:lnTo>
                  <a:pt x="13111422" y="2015697"/>
                </a:lnTo>
                <a:lnTo>
                  <a:pt x="13111422" y="0"/>
                </a:lnTo>
                <a:lnTo>
                  <a:pt x="0" y="0"/>
                </a:lnTo>
                <a:lnTo>
                  <a:pt x="0" y="2015697"/>
                </a:lnTo>
                <a:close/>
              </a:path>
            </a:pathLst>
          </a:custGeom>
          <a:solidFill>
            <a:srgbClr val="80B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5"/>
          <p:cNvSpPr/>
          <p:nvPr/>
        </p:nvSpPr>
        <p:spPr>
          <a:xfrm>
            <a:off x="-1" y="1719131"/>
            <a:ext cx="7743825" cy="1262193"/>
          </a:xfrm>
          <a:custGeom>
            <a:avLst/>
            <a:gdLst/>
            <a:ahLst/>
            <a:cxnLst/>
            <a:rect l="l" t="t" r="r" b="b"/>
            <a:pathLst>
              <a:path w="13111480" h="2016125" extrusionOk="0">
                <a:moveTo>
                  <a:pt x="0" y="2015697"/>
                </a:moveTo>
                <a:lnTo>
                  <a:pt x="13111422" y="2015697"/>
                </a:lnTo>
                <a:lnTo>
                  <a:pt x="13111422" y="0"/>
                </a:lnTo>
                <a:lnTo>
                  <a:pt x="0" y="0"/>
                </a:lnTo>
                <a:lnTo>
                  <a:pt x="0" y="2015697"/>
                </a:lnTo>
                <a:close/>
              </a:path>
            </a:pathLst>
          </a:custGeom>
          <a:solidFill>
            <a:srgbClr val="80B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5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03916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subTitle" idx="1"/>
          </p:nvPr>
        </p:nvSpPr>
        <p:spPr>
          <a:xfrm>
            <a:off x="620489" y="1948079"/>
            <a:ext cx="6724651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body" idx="3"/>
          </p:nvPr>
        </p:nvSpPr>
        <p:spPr>
          <a:xfrm>
            <a:off x="620489" y="4700455"/>
            <a:ext cx="5703916" cy="123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4"/>
          </p:nvPr>
        </p:nvSpPr>
        <p:spPr>
          <a:xfrm>
            <a:off x="620490" y="330517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+картинка (синий) 2">
  <p:cSld name="Текст+картинка (синий)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>
            <a:spLocks noGrp="1"/>
          </p:cNvSpPr>
          <p:nvPr>
            <p:ph type="pic" idx="2"/>
          </p:nvPr>
        </p:nvSpPr>
        <p:spPr>
          <a:xfrm>
            <a:off x="6734630" y="0"/>
            <a:ext cx="545737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03916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620489" y="4700455"/>
            <a:ext cx="5703916" cy="123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3"/>
          </p:nvPr>
        </p:nvSpPr>
        <p:spPr>
          <a:xfrm>
            <a:off x="620490" y="330517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6"/>
          <p:cNvSpPr/>
          <p:nvPr/>
        </p:nvSpPr>
        <p:spPr>
          <a:xfrm>
            <a:off x="0" y="1733552"/>
            <a:ext cx="7743825" cy="1262193"/>
          </a:xfrm>
          <a:custGeom>
            <a:avLst/>
            <a:gdLst/>
            <a:ahLst/>
            <a:cxnLst/>
            <a:rect l="l" t="t" r="r" b="b"/>
            <a:pathLst>
              <a:path w="13111480" h="2016125" extrusionOk="0">
                <a:moveTo>
                  <a:pt x="0" y="2015697"/>
                </a:moveTo>
                <a:lnTo>
                  <a:pt x="13111422" y="2015697"/>
                </a:lnTo>
                <a:lnTo>
                  <a:pt x="13111422" y="0"/>
                </a:lnTo>
                <a:lnTo>
                  <a:pt x="0" y="0"/>
                </a:lnTo>
                <a:lnTo>
                  <a:pt x="0" y="2015697"/>
                </a:lnTo>
                <a:close/>
              </a:path>
            </a:pathLst>
          </a:custGeom>
          <a:solidFill>
            <a:srgbClr val="80B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6"/>
          <p:cNvSpPr txBox="1">
            <a:spLocks noGrp="1"/>
          </p:cNvSpPr>
          <p:nvPr>
            <p:ph type="subTitle" idx="4"/>
          </p:nvPr>
        </p:nvSpPr>
        <p:spPr>
          <a:xfrm>
            <a:off x="620489" y="1948079"/>
            <a:ext cx="6724651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синий)">
  <p:cSld name="Заголовок+подзаголовок (синий)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3"/>
          </p:nvPr>
        </p:nvSpPr>
        <p:spPr>
          <a:xfrm>
            <a:off x="620490" y="2602640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(зеленый)">
  <p:cSld name="Сравнение (зеленый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ubTitle" idx="1"/>
          </p:nvPr>
        </p:nvSpPr>
        <p:spPr>
          <a:xfrm>
            <a:off x="620489" y="3851694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29"/>
          <p:cNvSpPr>
            <a:spLocks noGrp="1"/>
          </p:cNvSpPr>
          <p:nvPr>
            <p:ph type="pic" idx="2"/>
          </p:nvPr>
        </p:nvSpPr>
        <p:spPr>
          <a:xfrm>
            <a:off x="620488" y="1601151"/>
            <a:ext cx="5161543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3"/>
          </p:nvPr>
        </p:nvSpPr>
        <p:spPr>
          <a:xfrm>
            <a:off x="620489" y="5045455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>
            <a:spLocks noGrp="1"/>
          </p:cNvSpPr>
          <p:nvPr>
            <p:ph type="pic" idx="4"/>
          </p:nvPr>
        </p:nvSpPr>
        <p:spPr>
          <a:xfrm>
            <a:off x="6200990" y="1601151"/>
            <a:ext cx="5167325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body" idx="5"/>
          </p:nvPr>
        </p:nvSpPr>
        <p:spPr>
          <a:xfrm>
            <a:off x="6206772" y="5045455"/>
            <a:ext cx="5161544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6"/>
          </p:nvPr>
        </p:nvSpPr>
        <p:spPr>
          <a:xfrm>
            <a:off x="6206771" y="3835825"/>
            <a:ext cx="5161544" cy="9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(синий)">
  <p:cSld name="Сравнение (синий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ctrTitle"/>
          </p:nvPr>
        </p:nvSpPr>
        <p:spPr>
          <a:xfrm>
            <a:off x="628483" y="628956"/>
            <a:ext cx="807464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subTitle" idx="1"/>
          </p:nvPr>
        </p:nvSpPr>
        <p:spPr>
          <a:xfrm>
            <a:off x="620489" y="3851694"/>
            <a:ext cx="5165169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30"/>
          <p:cNvSpPr>
            <a:spLocks noGrp="1"/>
          </p:cNvSpPr>
          <p:nvPr>
            <p:ph type="pic" idx="2"/>
          </p:nvPr>
        </p:nvSpPr>
        <p:spPr>
          <a:xfrm>
            <a:off x="620488" y="1601151"/>
            <a:ext cx="5165169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body" idx="3"/>
          </p:nvPr>
        </p:nvSpPr>
        <p:spPr>
          <a:xfrm>
            <a:off x="620489" y="5045455"/>
            <a:ext cx="5165169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pic" idx="4"/>
          </p:nvPr>
        </p:nvSpPr>
        <p:spPr>
          <a:xfrm>
            <a:off x="6188633" y="1601151"/>
            <a:ext cx="5165168" cy="203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5"/>
          </p:nvPr>
        </p:nvSpPr>
        <p:spPr>
          <a:xfrm>
            <a:off x="6188634" y="5045455"/>
            <a:ext cx="5165168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body" idx="6"/>
          </p:nvPr>
        </p:nvSpPr>
        <p:spPr>
          <a:xfrm>
            <a:off x="6188633" y="3835825"/>
            <a:ext cx="5165168" cy="9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2"/>
          </p:nvPr>
        </p:nvSpPr>
        <p:spPr>
          <a:xfrm>
            <a:off x="620490" y="6088616"/>
            <a:ext cx="592162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419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602037"/>
            <a:ext cx="10515600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C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71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2078183"/>
            <a:ext cx="10515600" cy="400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>
            <a:spLocks noGrp="1"/>
          </p:cNvSpPr>
          <p:nvPr>
            <p:ph type="ctrTitle"/>
          </p:nvPr>
        </p:nvSpPr>
        <p:spPr>
          <a:xfrm>
            <a:off x="649940" y="4431436"/>
            <a:ext cx="10134173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240"/>
              <a:buFont typeface="Calibri"/>
              <a:buNone/>
            </a:pPr>
            <a:r>
              <a:rPr lang="ru-RU" sz="3000" b="1" dirty="0" smtClean="0">
                <a:sym typeface="Calibri"/>
              </a:rPr>
              <a:t>Разработка клиент-серверного приложения «</a:t>
            </a:r>
            <a:r>
              <a:rPr lang="en-US" sz="3000" b="1" dirty="0" smtClean="0">
                <a:sym typeface="Calibri"/>
              </a:rPr>
              <a:t>Delta-world</a:t>
            </a:r>
            <a:r>
              <a:rPr lang="ru-RU" sz="3000" b="1" dirty="0" smtClean="0">
                <a:sym typeface="Calibri"/>
              </a:rPr>
              <a:t>» на </a:t>
            </a:r>
            <a:r>
              <a:rPr lang="en-US" sz="3000" b="1" dirty="0" smtClean="0">
                <a:sym typeface="Calibri"/>
              </a:rPr>
              <a:t>React-Redux </a:t>
            </a:r>
            <a:r>
              <a:rPr lang="ru-RU" sz="3000" b="1" dirty="0" smtClean="0">
                <a:sym typeface="Calibri"/>
              </a:rPr>
              <a:t>и </a:t>
            </a:r>
            <a:r>
              <a:rPr lang="en-US" sz="3000" b="1" dirty="0" smtClean="0">
                <a:sym typeface="Calibri"/>
              </a:rPr>
              <a:t>Node JS.</a:t>
            </a:r>
            <a:endParaRPr sz="3000" dirty="0"/>
          </a:p>
        </p:txBody>
      </p:sp>
      <p:sp>
        <p:nvSpPr>
          <p:cNvPr id="202" name="Google Shape;202;p1"/>
          <p:cNvSpPr txBox="1">
            <a:spLocks noGrp="1"/>
          </p:cNvSpPr>
          <p:nvPr>
            <p:ph type="body" idx="2"/>
          </p:nvPr>
        </p:nvSpPr>
        <p:spPr>
          <a:xfrm>
            <a:off x="755959" y="5850077"/>
            <a:ext cx="570391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</a:pPr>
            <a:r>
              <a:rPr lang="ru-RU" dirty="0" smtClean="0"/>
              <a:t>Выполнила</a:t>
            </a:r>
            <a:r>
              <a:rPr lang="ru-RU" dirty="0" smtClean="0">
                <a:sym typeface="Calibri"/>
              </a:rPr>
              <a:t>: Толстова Альмира</a:t>
            </a:r>
            <a:endParaRPr dirty="0">
              <a:sym typeface="Calibri"/>
            </a:endParaRPr>
          </a:p>
        </p:txBody>
      </p:sp>
      <p:pic>
        <p:nvPicPr>
          <p:cNvPr id="203" name="Google Shape;2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5" y="3205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455" y="438012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en-US" sz="3200" b="1" dirty="0" smtClean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rPr>
              <a:t>Proxy server. API</a:t>
            </a:r>
            <a:endParaRPr sz="3200" b="1"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b="1" dirty="0"/>
              <a:t>Restful API</a:t>
            </a:r>
          </a:p>
          <a:p>
            <a:r>
              <a:rPr lang="en-US" dirty="0" smtClean="0"/>
              <a:t>GET</a:t>
            </a:r>
            <a:endParaRPr lang="en-US" dirty="0"/>
          </a:p>
          <a:p>
            <a:r>
              <a:rPr lang="en-US" dirty="0"/>
              <a:t>POST</a:t>
            </a:r>
          </a:p>
          <a:p>
            <a:r>
              <a:rPr lang="en-US" dirty="0"/>
              <a:t>PUT</a:t>
            </a:r>
          </a:p>
          <a:p>
            <a:r>
              <a:rPr lang="en-US" dirty="0"/>
              <a:t>DELETE</a:t>
            </a:r>
            <a:endParaRPr lang="ru-RU" dirty="0"/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 txBox="1">
            <a:spLocks noGrp="1"/>
          </p:cNvSpPr>
          <p:nvPr>
            <p:ph type="body" idx="3"/>
          </p:nvPr>
        </p:nvSpPr>
        <p:spPr>
          <a:xfrm>
            <a:off x="620490" y="2826403"/>
            <a:ext cx="659311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Выполнен на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Node JS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ru-RU" dirty="0" smtClean="0"/>
              <a:t>Хранит </a:t>
            </a:r>
            <a:r>
              <a:rPr lang="en-US" dirty="0" smtClean="0"/>
              <a:t>ID </a:t>
            </a:r>
            <a:r>
              <a:rPr lang="ru-RU" dirty="0" smtClean="0"/>
              <a:t>регистрации на целевом сервере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Выполняе</a:t>
            </a:r>
            <a:r>
              <a:rPr lang="ru-RU" dirty="0" smtClean="0"/>
              <a:t>т предобработку данных перед отправкой клиенту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 txBox="1">
            <a:spLocks noGrp="1"/>
          </p:cNvSpPr>
          <p:nvPr>
            <p:ph type="body" idx="4"/>
          </p:nvPr>
        </p:nvSpPr>
        <p:spPr>
          <a:xfrm>
            <a:off x="620490" y="1379424"/>
            <a:ext cx="6897910" cy="13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sz="2400" b="1" dirty="0"/>
              <a:t>Прокси-сервер</a:t>
            </a:r>
            <a:r>
              <a:rPr lang="ru-RU" sz="2400" dirty="0"/>
              <a:t> — промежуточный сервер в компьютерных сетях, выполняющий роль посредника между пользователем и целевым сервером</a:t>
            </a:r>
            <a:endParaRPr sz="2400" dirty="0">
              <a:solidFill>
                <a:srgbClr val="80BC00"/>
              </a:solidFill>
              <a:sym typeface="Calibri"/>
            </a:endParaRPr>
          </a:p>
        </p:txBody>
      </p:sp>
      <p:sp>
        <p:nvSpPr>
          <p:cNvPr id="267" name="Google Shape;267;p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10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8449144" y="2922981"/>
            <a:ext cx="2329701" cy="2329701"/>
            <a:chOff x="8575834" y="2541519"/>
            <a:chExt cx="1774958" cy="1774958"/>
          </a:xfrm>
        </p:grpSpPr>
        <p:sp>
          <p:nvSpPr>
            <p:cNvPr id="9" name="Овал 8"/>
            <p:cNvSpPr/>
            <p:nvPr/>
          </p:nvSpPr>
          <p:spPr>
            <a:xfrm>
              <a:off x="8575834" y="2541519"/>
              <a:ext cx="1774958" cy="17749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Google Shape;455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97508" y="2921063"/>
              <a:ext cx="931609" cy="10158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940571" y="556129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server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465" y="628956"/>
            <a:ext cx="3705060" cy="2127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sz="3200" b="1" dirty="0" smtClean="0"/>
              <a:t>Основные экранные формы</a:t>
            </a:r>
            <a:endParaRPr sz="3200" b="1" dirty="0">
              <a:sym typeface="Calibri"/>
            </a:endParaRPr>
          </a:p>
        </p:txBody>
      </p:sp>
      <p:sp>
        <p:nvSpPr>
          <p:cNvPr id="279" name="Google Shape;279;p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11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18381"/>
            <a:ext cx="10716338" cy="513797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137" y="250824"/>
            <a:ext cx="3057525" cy="610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>
            <a:spLocks noGrp="1"/>
          </p:cNvSpPr>
          <p:nvPr>
            <p:ph type="ctrTitle"/>
          </p:nvPr>
        </p:nvSpPr>
        <p:spPr>
          <a:xfrm>
            <a:off x="628483" y="628956"/>
            <a:ext cx="807464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sz="3200" b="1" dirty="0"/>
              <a:t>Основные экранные формы</a:t>
            </a:r>
            <a:endParaRPr sz="3200" b="1" dirty="0">
              <a:solidFill>
                <a:srgbClr val="80BC00"/>
              </a:solidFill>
              <a:sym typeface="Calibri"/>
            </a:endParaRPr>
          </a:p>
        </p:txBody>
      </p:sp>
      <p:sp>
        <p:nvSpPr>
          <p:cNvPr id="291" name="Google Shape;291;p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12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52155"/>
            <a:ext cx="7984850" cy="33341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511466"/>
            <a:ext cx="6032500" cy="3008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</a:t>
            </a:r>
            <a:endParaRPr b="1"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0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0"/>
          <p:cNvSpPr txBox="1">
            <a:spLocks noGrp="1"/>
          </p:cNvSpPr>
          <p:nvPr>
            <p:ph type="body" idx="2"/>
          </p:nvPr>
        </p:nvSpPr>
        <p:spPr>
          <a:xfrm>
            <a:off x="620490" y="6088616"/>
            <a:ext cx="592162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9409043" y="4683228"/>
            <a:ext cx="2199861" cy="5894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" y="-8461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0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707" y="424760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19814" y="899821"/>
            <a:ext cx="11254134" cy="54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2800"/>
            </a:pPr>
            <a:r>
              <a:rPr lang="ru-RU" sz="3200" b="1" dirty="0" smtClean="0">
                <a:sym typeface="Calibri"/>
              </a:rPr>
              <a:t>Цель:</a:t>
            </a:r>
            <a:r>
              <a:rPr lang="ru-RU" sz="3200" b="1" dirty="0"/>
              <a:t> </a:t>
            </a:r>
            <a:r>
              <a:rPr lang="ru-RU" sz="3200" b="1" dirty="0" smtClean="0"/>
              <a:t>Реализация приложения с использованием архитектуры клиент-сервер </a:t>
            </a:r>
            <a:r>
              <a:rPr lang="en-US" sz="3200" b="1" dirty="0" smtClean="0"/>
              <a:t>React-Redux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Node JS.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Задачи: </a:t>
            </a: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/>
              <a:t>— изучить документацию </a:t>
            </a:r>
            <a:r>
              <a:rPr lang="en-US" sz="2800" dirty="0"/>
              <a:t>API </a:t>
            </a:r>
            <a:r>
              <a:rPr lang="en-US" sz="2800" dirty="0" err="1" smtClean="0"/>
              <a:t>DumMyApi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>—</a:t>
            </a:r>
            <a:r>
              <a:rPr lang="en-US" sz="2800" dirty="0" smtClean="0"/>
              <a:t> </a:t>
            </a:r>
            <a:r>
              <a:rPr lang="ru-RU" sz="2800" dirty="0" smtClean="0"/>
              <a:t>разработать </a:t>
            </a:r>
            <a:r>
              <a:rPr lang="ru-RU" sz="2800" dirty="0"/>
              <a:t>архитектуру приложения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— 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разработать 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proxy Node JS 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сервер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 smtClean="0"/>
              <a:t>— </a:t>
            </a:r>
            <a:r>
              <a:rPr lang="ru-RU" sz="2800" dirty="0" smtClean="0"/>
              <a:t>разработать </a:t>
            </a:r>
            <a:r>
              <a:rPr lang="en-US" sz="2800" dirty="0" smtClean="0"/>
              <a:t>frontend </a:t>
            </a:r>
            <a:r>
              <a:rPr lang="ru-RU" sz="2800" dirty="0" smtClean="0"/>
              <a:t>приложение на </a:t>
            </a:r>
            <a:r>
              <a:rPr lang="en-US" sz="2800" dirty="0" smtClean="0"/>
              <a:t>React JS.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/>
              <a:t>Социальные сети 2021</a:t>
            </a:r>
            <a:endParaRPr lang="ru-RU" sz="3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0488" y="1621544"/>
            <a:ext cx="6006648" cy="928125"/>
          </a:xfrm>
        </p:spPr>
        <p:txBody>
          <a:bodyPr/>
          <a:lstStyle/>
          <a:p>
            <a:pPr marL="9525" indent="-9525"/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Социа́льная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сеть 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 онлайн-платформа,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которая используется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для общения, знакомств, создания социальных отношений между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людьми.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3</a:t>
            </a:r>
            <a:endParaRPr lang="ru-RU" dirty="0"/>
          </a:p>
        </p:txBody>
      </p:sp>
      <p:pic>
        <p:nvPicPr>
          <p:cNvPr id="2050" name="Picture 2" descr="Социальные сети: польза и вред | WORLD PODIUM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r="8826"/>
          <a:stretch>
            <a:fillRect/>
          </a:stretch>
        </p:blipFill>
        <p:spPr bwMode="auto">
          <a:xfrm>
            <a:off x="6046237" y="1032120"/>
            <a:ext cx="5811417" cy="501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4"/>
          <p:cNvSpPr>
            <a:spLocks noGrp="1"/>
          </p:cNvSpPr>
          <p:nvPr>
            <p:ph type="body" idx="3"/>
          </p:nvPr>
        </p:nvSpPr>
        <p:spPr>
          <a:xfrm>
            <a:off x="620488" y="3308782"/>
            <a:ext cx="6006648" cy="2621843"/>
          </a:xfrm>
        </p:spPr>
        <p:txBody>
          <a:bodyPr/>
          <a:lstStyle/>
          <a:p>
            <a:r>
              <a:rPr lang="ru-RU" dirty="0" smtClean="0"/>
              <a:t>Официальное начало соц. сетей 2003-2004 г. США (</a:t>
            </a:r>
            <a:r>
              <a:rPr lang="en-US" dirty="0" smtClean="0"/>
              <a:t>LinkedIn, </a:t>
            </a:r>
            <a:r>
              <a:rPr lang="en-US" dirty="0" err="1" smtClean="0"/>
              <a:t>MySpace</a:t>
            </a:r>
            <a:r>
              <a:rPr lang="en-US" dirty="0" smtClean="0"/>
              <a:t>, Facebook</a:t>
            </a:r>
            <a:r>
              <a:rPr lang="ru-RU" dirty="0" smtClean="0"/>
              <a:t>)</a:t>
            </a:r>
          </a:p>
          <a:p>
            <a:r>
              <a:rPr lang="ru-RU" dirty="0" smtClean="0"/>
              <a:t>Первые в России: </a:t>
            </a:r>
            <a:r>
              <a:rPr lang="ru-RU" dirty="0" err="1" smtClean="0"/>
              <a:t>ВКонтакте</a:t>
            </a:r>
            <a:r>
              <a:rPr lang="ru-RU" dirty="0" smtClean="0"/>
              <a:t>, Одноклассники (2006 г.)</a:t>
            </a:r>
          </a:p>
          <a:p>
            <a:r>
              <a:rPr lang="ru-RU" dirty="0" smtClean="0"/>
              <a:t>Социальными сетями в данный момент пользуются 4,5 млрд. человек (данные </a:t>
            </a:r>
            <a:r>
              <a:rPr lang="en-US" dirty="0" err="1" smtClean="0"/>
              <a:t>SkillFactory</a:t>
            </a:r>
            <a:r>
              <a:rPr lang="ru-RU" dirty="0" smtClean="0"/>
              <a:t> 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59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620489" y="628956"/>
            <a:ext cx="6535054" cy="589424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Структурная схема приложения</a:t>
            </a:r>
            <a:endParaRPr lang="ru-RU" sz="3200" b="1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0" y="1810900"/>
            <a:ext cx="7788836" cy="1044269"/>
          </a:xfrm>
        </p:spPr>
        <p:txBody>
          <a:bodyPr/>
          <a:lstStyle/>
          <a:p>
            <a:pPr marL="461963" indent="-285750">
              <a:buFont typeface="Arial" panose="020B0604020202020204" pitchFamily="34" charset="0"/>
              <a:buChar char="•"/>
            </a:pPr>
            <a:r>
              <a:rPr lang="ru-RU" dirty="0" smtClean="0"/>
              <a:t>Информация о пользователях и постах хранится на сервере </a:t>
            </a:r>
            <a:r>
              <a:rPr lang="en-US" dirty="0" err="1" smtClean="0"/>
              <a:t>DumMyAPI</a:t>
            </a:r>
            <a:r>
              <a:rPr lang="ru-RU" dirty="0" smtClean="0"/>
              <a:t>. </a:t>
            </a:r>
            <a:endParaRPr lang="en-US" dirty="0" smtClean="0"/>
          </a:p>
          <a:p>
            <a:pPr marL="461963" indent="-285750">
              <a:buFont typeface="Arial" panose="020B0604020202020204" pitchFamily="34" charset="0"/>
              <a:buChar char="•"/>
            </a:pPr>
            <a:r>
              <a:rPr lang="en-US" dirty="0" smtClean="0"/>
              <a:t>Proxy server </a:t>
            </a:r>
            <a:r>
              <a:rPr lang="ru-RU" dirty="0" smtClean="0"/>
              <a:t>хранит </a:t>
            </a:r>
            <a:r>
              <a:rPr lang="en-US" dirty="0" smtClean="0"/>
              <a:t>id </a:t>
            </a:r>
            <a:r>
              <a:rPr lang="ru-RU" dirty="0" smtClean="0"/>
              <a:t>регистрации на</a:t>
            </a:r>
            <a:r>
              <a:rPr lang="en-US" dirty="0" smtClean="0"/>
              <a:t> </a:t>
            </a:r>
            <a:r>
              <a:rPr lang="en-US" dirty="0" err="1" smtClean="0"/>
              <a:t>DumMyAPI</a:t>
            </a:r>
            <a:r>
              <a:rPr lang="en-US" dirty="0" smtClean="0"/>
              <a:t>, </a:t>
            </a:r>
            <a:r>
              <a:rPr lang="ru-RU" dirty="0" smtClean="0"/>
              <a:t>производит предобработку информации и предоставляет её клиентам.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4</a:t>
            </a:r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5041848" y="3609239"/>
            <a:ext cx="1774958" cy="1774958"/>
            <a:chOff x="8575834" y="2541519"/>
            <a:chExt cx="1774958" cy="1774958"/>
          </a:xfrm>
        </p:grpSpPr>
        <p:sp>
          <p:nvSpPr>
            <p:cNvPr id="13" name="Овал 12"/>
            <p:cNvSpPr/>
            <p:nvPr/>
          </p:nvSpPr>
          <p:spPr>
            <a:xfrm>
              <a:off x="8575834" y="2541519"/>
              <a:ext cx="1774958" cy="17749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Google Shape;455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97508" y="2921063"/>
              <a:ext cx="931609" cy="10158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Группа 19"/>
          <p:cNvGrpSpPr/>
          <p:nvPr/>
        </p:nvGrpSpPr>
        <p:grpSpPr>
          <a:xfrm>
            <a:off x="504854" y="3605903"/>
            <a:ext cx="1774958" cy="1774958"/>
            <a:chOff x="8575834" y="373140"/>
            <a:chExt cx="1774958" cy="1774958"/>
          </a:xfrm>
        </p:grpSpPr>
        <p:sp>
          <p:nvSpPr>
            <p:cNvPr id="12" name="Овал 11"/>
            <p:cNvSpPr/>
            <p:nvPr/>
          </p:nvSpPr>
          <p:spPr>
            <a:xfrm>
              <a:off x="8575834" y="373140"/>
              <a:ext cx="1774958" cy="17749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" name="Google Shape;45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9528" y="776834"/>
              <a:ext cx="967570" cy="9675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Группа 21"/>
          <p:cNvGrpSpPr/>
          <p:nvPr/>
        </p:nvGrpSpPr>
        <p:grpSpPr>
          <a:xfrm>
            <a:off x="9578842" y="3605903"/>
            <a:ext cx="1774958" cy="1774958"/>
            <a:chOff x="8575834" y="4661649"/>
            <a:chExt cx="1774958" cy="1774958"/>
          </a:xfrm>
        </p:grpSpPr>
        <p:sp>
          <p:nvSpPr>
            <p:cNvPr id="14" name="Овал 13"/>
            <p:cNvSpPr/>
            <p:nvPr/>
          </p:nvSpPr>
          <p:spPr>
            <a:xfrm>
              <a:off x="8575834" y="4661649"/>
              <a:ext cx="1774958" cy="17749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Google Shape;455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82523" y="5065751"/>
              <a:ext cx="931609" cy="10158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318421" y="554912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server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9549" y="554912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03506" y="554912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DumMyAPI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2405214" y="4222794"/>
            <a:ext cx="2520000" cy="0"/>
          </a:xfrm>
          <a:prstGeom prst="straightConnector1">
            <a:avLst/>
          </a:prstGeom>
          <a:ln w="25400">
            <a:solidFill>
              <a:srgbClr val="80BC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2405214" y="4679994"/>
            <a:ext cx="2520000" cy="0"/>
          </a:xfrm>
          <a:prstGeom prst="straightConnector1">
            <a:avLst/>
          </a:prstGeom>
          <a:ln w="25400">
            <a:solidFill>
              <a:srgbClr val="80BC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6943002" y="4222794"/>
            <a:ext cx="2520000" cy="0"/>
          </a:xfrm>
          <a:prstGeom prst="straightConnector1">
            <a:avLst/>
          </a:prstGeom>
          <a:ln w="25400">
            <a:solidFill>
              <a:srgbClr val="80BC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6943002" y="4679994"/>
            <a:ext cx="2520000" cy="0"/>
          </a:xfrm>
          <a:prstGeom prst="straightConnector1">
            <a:avLst/>
          </a:prstGeom>
          <a:ln w="25400">
            <a:solidFill>
              <a:srgbClr val="80BC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sz="3200" b="1" dirty="0" smtClean="0"/>
              <a:t>Используемые технологии</a:t>
            </a:r>
            <a:endParaRPr sz="3200" b="1" dirty="0">
              <a:solidFill>
                <a:srgbClr val="80BC00"/>
              </a:solidFill>
              <a:sym typeface="Calibri"/>
            </a:endParaRPr>
          </a:p>
        </p:txBody>
      </p:sp>
      <p:sp>
        <p:nvSpPr>
          <p:cNvPr id="227" name="Google Shape;227;p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5</a:t>
            </a:r>
            <a:endParaRPr dirty="0"/>
          </a:p>
        </p:txBody>
      </p:sp>
      <p:pic>
        <p:nvPicPr>
          <p:cNvPr id="1026" name="Picture 2" descr="Как я выучил React JS с нуля Гайд React JS Guide | by Tin.M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6" y="1218380"/>
            <a:ext cx="3265440" cy="16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Redux Logo.png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79" y="1319335"/>
            <a:ext cx="4657142" cy="124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ss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0338"/>
            <a:ext cx="4045547" cy="202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урсы Ant Desig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33" y="3195475"/>
            <a:ext cx="36766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086" y="5022079"/>
            <a:ext cx="2200275" cy="5619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8459" y="4479154"/>
            <a:ext cx="4124325" cy="11049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4436" y="3104713"/>
            <a:ext cx="2268047" cy="1134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57" y="817908"/>
            <a:ext cx="9956800" cy="60400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Пользовательские пути</a:t>
            </a:r>
            <a:endParaRPr lang="ru-RU" sz="32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7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93" y="0"/>
            <a:ext cx="10475013" cy="6858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Пользовательские пути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537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4819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rPr>
              <a:t>Примеры основных форм</a:t>
            </a:r>
            <a:endParaRPr sz="3200" b="1"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8</a:t>
            </a:r>
            <a:endParaRPr dirty="0"/>
          </a:p>
        </p:txBody>
      </p:sp>
      <p:sp>
        <p:nvSpPr>
          <p:cNvPr id="247" name="Google Shape;247;p5"/>
          <p:cNvSpPr txBox="1"/>
          <p:nvPr/>
        </p:nvSpPr>
        <p:spPr>
          <a:xfrm>
            <a:off x="620489" y="1940341"/>
            <a:ext cx="6968865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Верстка приложения </a:t>
            </a: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«</a:t>
            </a:r>
            <a:r>
              <a:rPr lang="en-US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Delta world</a:t>
            </a: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»</a:t>
            </a:r>
            <a:r>
              <a:rPr lang="en-US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- </a:t>
            </a: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адаптивная, рассчитанная на минимальную ширину экрана 320 </a:t>
            </a:r>
            <a:r>
              <a:rPr lang="en-US" sz="1800" dirty="0" err="1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px</a:t>
            </a: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максимальную 2000 </a:t>
            </a:r>
            <a:r>
              <a:rPr lang="en-US" sz="1800" dirty="0" err="1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px</a:t>
            </a:r>
            <a:r>
              <a:rPr lang="ru-RU" sz="18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0" y="304800"/>
            <a:ext cx="3009900" cy="60007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9" y="3225800"/>
            <a:ext cx="5057775" cy="3495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2681518" y="1611086"/>
            <a:ext cx="2616197" cy="34818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2" name="Google Shape;252;p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sz="3200" b="1" dirty="0" smtClean="0">
                <a:latin typeface="Calibri"/>
                <a:ea typeface="Calibri"/>
                <a:cs typeface="Calibri"/>
                <a:sym typeface="Calibri"/>
              </a:rPr>
              <a:t>Архитектура</a:t>
            </a:r>
            <a:r>
              <a:rPr lang="en-US" sz="32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b="1" dirty="0" smtClean="0">
                <a:latin typeface="Calibri"/>
                <a:ea typeface="Calibri"/>
                <a:cs typeface="Calibri"/>
                <a:sym typeface="Calibri"/>
              </a:rPr>
              <a:t>приложения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9</a:t>
            </a:r>
            <a:endParaRPr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859315" y="2580013"/>
            <a:ext cx="2244273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usersReducer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859315" y="2134455"/>
            <a:ext cx="2260601" cy="342281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loginReducer</a:t>
            </a:r>
            <a:endParaRPr kumimoji="0" lang="ru-RU" altLang="ru-RU" sz="3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59315" y="3034747"/>
            <a:ext cx="2244273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usersReducer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842987" y="3467297"/>
            <a:ext cx="2260601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personalAreaReducer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842987" y="3861007"/>
            <a:ext cx="2260601" cy="350013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postsByUserReducer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842987" y="4269835"/>
            <a:ext cx="2260601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commentReducer</a:t>
            </a:r>
            <a:endParaRPr kumimoji="0" lang="ru-RU" altLang="ru-RU" sz="3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2844800" y="4675296"/>
            <a:ext cx="2258788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openPostReducer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0416" y="1723401"/>
            <a:ext cx="243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Combine reducers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5910947" y="3017110"/>
            <a:ext cx="976089" cy="60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5999845" y="3170131"/>
            <a:ext cx="88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576951" y="3017110"/>
            <a:ext cx="1445984" cy="6138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752935" y="3170131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Dispatcher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2064655" y="3322027"/>
            <a:ext cx="600533" cy="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endCxn id="27" idx="1"/>
          </p:cNvCxnSpPr>
          <p:nvPr/>
        </p:nvCxnSpPr>
        <p:spPr>
          <a:xfrm>
            <a:off x="5314045" y="3322027"/>
            <a:ext cx="5969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>
            <a:off x="6877966" y="3333977"/>
            <a:ext cx="5969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7483938" y="1772954"/>
            <a:ext cx="2616197" cy="2757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7572836" y="1885268"/>
            <a:ext cx="243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View: components, forms</a:t>
            </a:r>
            <a:endParaRPr lang="ru-RU" dirty="0"/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7572836" y="2307459"/>
            <a:ext cx="2260601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 smtClean="0">
                <a:solidFill>
                  <a:schemeClr val="bg1"/>
                </a:solidFill>
                <a:latin typeface="JetBrains Mono"/>
              </a:rPr>
              <a:t>Login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auto">
          <a:xfrm>
            <a:off x="7572836" y="2741879"/>
            <a:ext cx="2260601" cy="338554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 err="1" smtClean="0">
                <a:solidFill>
                  <a:schemeClr val="bg1"/>
                </a:solidFill>
                <a:latin typeface="JetBrains Mono"/>
              </a:rPr>
              <a:t>OpenPost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7572835" y="3192887"/>
            <a:ext cx="2260601" cy="342281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PersonalArea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7557401" y="3617671"/>
            <a:ext cx="2260601" cy="342281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UserProfile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7557401" y="4037763"/>
            <a:ext cx="2260601" cy="342281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Users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10865755" y="3012404"/>
            <a:ext cx="976089" cy="60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10954653" y="3165425"/>
            <a:ext cx="88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</a:t>
            </a:r>
            <a:endParaRPr lang="ru-RU" dirty="0"/>
          </a:p>
        </p:txBody>
      </p:sp>
      <p:cxnSp>
        <p:nvCxnSpPr>
          <p:cNvPr id="54" name="Прямая со стрелкой 53"/>
          <p:cNvCxnSpPr/>
          <p:nvPr/>
        </p:nvCxnSpPr>
        <p:spPr>
          <a:xfrm>
            <a:off x="10259789" y="3322026"/>
            <a:ext cx="5969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оединительная линия уступом 38"/>
          <p:cNvCxnSpPr>
            <a:stCxn id="52" idx="3"/>
            <a:endCxn id="32" idx="1"/>
          </p:cNvCxnSpPr>
          <p:nvPr/>
        </p:nvCxnSpPr>
        <p:spPr>
          <a:xfrm flipH="1">
            <a:off x="576951" y="3317322"/>
            <a:ext cx="11264893" cy="6699"/>
          </a:xfrm>
          <a:prstGeom prst="bentConnector5">
            <a:avLst>
              <a:gd name="adj1" fmla="val -2029"/>
              <a:gd name="adj2" fmla="val 37858024"/>
              <a:gd name="adj3" fmla="val 102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U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225</Words>
  <Application>Microsoft Office PowerPoint</Application>
  <PresentationFormat>Широкоэкранный</PresentationFormat>
  <Paragraphs>61</Paragraphs>
  <Slides>13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JetBrains Mono</vt:lpstr>
      <vt:lpstr>Noto Sans Symbols</vt:lpstr>
      <vt:lpstr>IU</vt:lpstr>
      <vt:lpstr>Разработка клиент-серверного приложения «Delta-world» на React-Redux и Node JS.</vt:lpstr>
      <vt:lpstr>Цель: Реализация приложения с использованием архитектуры клиент-сервер React-Redux и Node JS.  Задачи:   — изучить документацию API DumMyApi; — разработать архитектуру приложения;  — разработать proxy Node JS сервер; — разработать frontend приложение на React JS.</vt:lpstr>
      <vt:lpstr>Социальные сети 2021</vt:lpstr>
      <vt:lpstr>Структурная схема приложения</vt:lpstr>
      <vt:lpstr>Используемые технологии</vt:lpstr>
      <vt:lpstr>Пользовательские пути</vt:lpstr>
      <vt:lpstr>Пользовательские пути</vt:lpstr>
      <vt:lpstr>Примеры основных форм</vt:lpstr>
      <vt:lpstr>Архитектура приложения</vt:lpstr>
      <vt:lpstr>Proxy server. API</vt:lpstr>
      <vt:lpstr>Основные экранные формы</vt:lpstr>
      <vt:lpstr>Основные экранные формы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в одну или в две строчки или в одну, или в две</dc:title>
  <dc:creator>Ольга Саетгареева</dc:creator>
  <cp:lastModifiedBy>Альмира Толстова</cp:lastModifiedBy>
  <cp:revision>38</cp:revision>
  <dcterms:created xsi:type="dcterms:W3CDTF">2018-09-03T06:41:35Z</dcterms:created>
  <dcterms:modified xsi:type="dcterms:W3CDTF">2021-12-22T14:41:43Z</dcterms:modified>
</cp:coreProperties>
</file>